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Nunito"/>
      <p:regular r:id="rId10"/>
      <p:bold r:id="rId11"/>
      <p:italic r:id="rId12"/>
      <p:boldItalic r:id="rId13"/>
    </p:embeddedFont>
    <p:embeddedFont>
      <p:font typeface="Maven Pro"/>
      <p:regular r:id="rId14"/>
      <p:bold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Nunito-bold.fntdata"/><Relationship Id="rId10" Type="http://schemas.openxmlformats.org/officeDocument/2006/relationships/font" Target="fonts/Nunito-regular.fntdata"/><Relationship Id="rId13" Type="http://schemas.openxmlformats.org/officeDocument/2006/relationships/font" Target="fonts/Nunito-boldItalic.fntdata"/><Relationship Id="rId12"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avenPro-bold.fntdata"/><Relationship Id="rId14"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82186f55d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82186f55d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82186f55d3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82186f55d3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82186f55d3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82186f55d3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footballiqscore.com/wonderlic-score-database" TargetMode="External"/><Relationship Id="rId4" Type="http://schemas.openxmlformats.org/officeDocument/2006/relationships/hyperlink" Target="https://www.sports-reference.com/" TargetMode="External"/><Relationship Id="rId5" Type="http://schemas.openxmlformats.org/officeDocument/2006/relationships/hyperlink" Target="https://www.spotrac.com/nfl/rankings/" TargetMode="External"/><Relationship Id="rId6" Type="http://schemas.openxmlformats.org/officeDocument/2006/relationships/hyperlink" Target="https://www.pff.com/" TargetMode="External"/><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idx="1" type="subTitle"/>
          </p:nvPr>
        </p:nvSpPr>
        <p:spPr>
          <a:xfrm>
            <a:off x="824000" y="2267525"/>
            <a:ext cx="4255500" cy="2769900"/>
          </a:xfrm>
          <a:prstGeom prst="rect">
            <a:avLst/>
          </a:prstGeom>
        </p:spPr>
        <p:txBody>
          <a:bodyPr anchorCtr="0" anchor="t" bIns="91425" lIns="91425" spcFirstLastPara="1" rIns="91425" wrap="square" tIns="91425">
            <a:normAutofit lnSpcReduction="20000"/>
          </a:bodyPr>
          <a:lstStyle/>
          <a:p>
            <a:pPr indent="0" lvl="0" marL="0" rtl="0" algn="l">
              <a:lnSpc>
                <a:spcPct val="80000"/>
              </a:lnSpc>
              <a:spcBef>
                <a:spcPts val="0"/>
              </a:spcBef>
              <a:spcAft>
                <a:spcPts val="0"/>
              </a:spcAft>
              <a:buSzPts val="935"/>
              <a:buNone/>
            </a:pPr>
            <a:r>
              <a:rPr lang="en" sz="2180"/>
              <a:t>ISA 401 - Professor Megahed</a:t>
            </a:r>
            <a:endParaRPr sz="2180"/>
          </a:p>
          <a:p>
            <a:pPr indent="0" lvl="0" marL="0" rtl="0" algn="l">
              <a:lnSpc>
                <a:spcPct val="80000"/>
              </a:lnSpc>
              <a:spcBef>
                <a:spcPts val="0"/>
              </a:spcBef>
              <a:spcAft>
                <a:spcPts val="0"/>
              </a:spcAft>
              <a:buSzPts val="935"/>
              <a:buNone/>
            </a:pPr>
            <a:r>
              <a:t/>
            </a:r>
            <a:endParaRPr sz="2180"/>
          </a:p>
          <a:p>
            <a:pPr indent="0" lvl="0" marL="0" rtl="0" algn="l">
              <a:lnSpc>
                <a:spcPct val="150000"/>
              </a:lnSpc>
              <a:spcBef>
                <a:spcPts val="0"/>
              </a:spcBef>
              <a:spcAft>
                <a:spcPts val="0"/>
              </a:spcAft>
              <a:buSzPts val="935"/>
              <a:buNone/>
            </a:pPr>
            <a:r>
              <a:rPr lang="en" sz="2180" u="sng"/>
              <a:t>Team 1</a:t>
            </a:r>
            <a:endParaRPr sz="2180" u="sng"/>
          </a:p>
          <a:p>
            <a:pPr indent="0" lvl="0" marL="0" rtl="0" algn="l">
              <a:lnSpc>
                <a:spcPct val="150000"/>
              </a:lnSpc>
              <a:spcBef>
                <a:spcPts val="0"/>
              </a:spcBef>
              <a:spcAft>
                <a:spcPts val="0"/>
              </a:spcAft>
              <a:buSzPts val="935"/>
              <a:buNone/>
            </a:pPr>
            <a:r>
              <a:rPr lang="en" sz="2180"/>
              <a:t>Jaiden Knecht</a:t>
            </a:r>
            <a:endParaRPr sz="2180"/>
          </a:p>
          <a:p>
            <a:pPr indent="0" lvl="0" marL="0" rtl="0" algn="l">
              <a:lnSpc>
                <a:spcPct val="150000"/>
              </a:lnSpc>
              <a:spcBef>
                <a:spcPts val="0"/>
              </a:spcBef>
              <a:spcAft>
                <a:spcPts val="0"/>
              </a:spcAft>
              <a:buSzPts val="935"/>
              <a:buNone/>
            </a:pPr>
            <a:r>
              <a:rPr lang="en" sz="2180"/>
              <a:t>Sam Peeler</a:t>
            </a:r>
            <a:endParaRPr sz="2180"/>
          </a:p>
          <a:p>
            <a:pPr indent="0" lvl="0" marL="0" rtl="0" algn="l">
              <a:lnSpc>
                <a:spcPct val="150000"/>
              </a:lnSpc>
              <a:spcBef>
                <a:spcPts val="0"/>
              </a:spcBef>
              <a:spcAft>
                <a:spcPts val="0"/>
              </a:spcAft>
              <a:buSzPts val="935"/>
              <a:buNone/>
            </a:pPr>
            <a:r>
              <a:rPr lang="en" sz="2180"/>
              <a:t>Samuel W. Rogers</a:t>
            </a:r>
            <a:endParaRPr sz="2180"/>
          </a:p>
          <a:p>
            <a:pPr indent="0" lvl="0" marL="0" rtl="0" algn="l">
              <a:lnSpc>
                <a:spcPct val="150000"/>
              </a:lnSpc>
              <a:spcBef>
                <a:spcPts val="0"/>
              </a:spcBef>
              <a:spcAft>
                <a:spcPts val="0"/>
              </a:spcAft>
              <a:buSzPts val="935"/>
              <a:buNone/>
            </a:pPr>
            <a:r>
              <a:rPr lang="en" sz="2180"/>
              <a:t>Ashley Stratton</a:t>
            </a:r>
            <a:endParaRPr sz="2180"/>
          </a:p>
        </p:txBody>
      </p:sp>
      <p:sp>
        <p:nvSpPr>
          <p:cNvPr id="278" name="Google Shape;278;p13"/>
          <p:cNvSpPr txBox="1"/>
          <p:nvPr>
            <p:ph type="ctrTitle"/>
          </p:nvPr>
        </p:nvSpPr>
        <p:spPr>
          <a:xfrm>
            <a:off x="824000" y="3946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Initial Thoughts on Project Data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Sources</a:t>
            </a:r>
            <a:endParaRPr/>
          </a:p>
        </p:txBody>
      </p:sp>
      <p:sp>
        <p:nvSpPr>
          <p:cNvPr id="284" name="Google Shape;284;p14"/>
          <p:cNvSpPr txBox="1"/>
          <p:nvPr>
            <p:ph idx="1" type="body"/>
          </p:nvPr>
        </p:nvSpPr>
        <p:spPr>
          <a:xfrm>
            <a:off x="1303800" y="1304250"/>
            <a:ext cx="7030500" cy="2788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Our team is going in the direction of pulling football data, specifically in the NFL. We will be comparing this player data to players’ wonderlic test scores and salaries in order to determine how well a player performs based on their wonderlic score and salary. We would also like to look into team performance vs team wonderlic score.</a:t>
            </a:r>
            <a:endParaRPr sz="1600"/>
          </a:p>
          <a:p>
            <a:pPr indent="-330200" lvl="0" marL="457200" rtl="0" algn="l">
              <a:spcBef>
                <a:spcPts val="0"/>
              </a:spcBef>
              <a:spcAft>
                <a:spcPts val="0"/>
              </a:spcAft>
              <a:buSzPts val="1600"/>
              <a:buChar char="●"/>
            </a:pPr>
            <a:r>
              <a:rPr lang="en" sz="1600" u="sng">
                <a:solidFill>
                  <a:schemeClr val="hlink"/>
                </a:solidFill>
                <a:hlinkClick r:id="rId3"/>
              </a:rPr>
              <a:t>Wonderlic Score Database</a:t>
            </a:r>
            <a:endParaRPr sz="1600"/>
          </a:p>
          <a:p>
            <a:pPr indent="-330200" lvl="0" marL="457200" rtl="0" algn="l">
              <a:spcBef>
                <a:spcPts val="0"/>
              </a:spcBef>
              <a:spcAft>
                <a:spcPts val="0"/>
              </a:spcAft>
              <a:buSzPts val="1600"/>
              <a:buChar char="●"/>
            </a:pPr>
            <a:r>
              <a:rPr lang="en" sz="1600" u="sng">
                <a:solidFill>
                  <a:schemeClr val="hlink"/>
                </a:solidFill>
                <a:hlinkClick r:id="rId4"/>
              </a:rPr>
              <a:t>Sports Reference</a:t>
            </a:r>
            <a:r>
              <a:rPr lang="en" sz="1600"/>
              <a:t> </a:t>
            </a:r>
            <a:endParaRPr sz="1600"/>
          </a:p>
          <a:p>
            <a:pPr indent="-330200" lvl="0" marL="457200" rtl="0" algn="l">
              <a:spcBef>
                <a:spcPts val="0"/>
              </a:spcBef>
              <a:spcAft>
                <a:spcPts val="0"/>
              </a:spcAft>
              <a:buSzPts val="1600"/>
              <a:buChar char="●"/>
            </a:pPr>
            <a:r>
              <a:rPr lang="en" sz="1600" u="sng">
                <a:solidFill>
                  <a:schemeClr val="hlink"/>
                </a:solidFill>
                <a:hlinkClick r:id="rId5"/>
              </a:rPr>
              <a:t>Spotrac - Salaries</a:t>
            </a:r>
            <a:endParaRPr sz="1600"/>
          </a:p>
          <a:p>
            <a:pPr indent="-330200" lvl="0" marL="457200" rtl="0" algn="l">
              <a:spcBef>
                <a:spcPts val="0"/>
              </a:spcBef>
              <a:spcAft>
                <a:spcPts val="0"/>
              </a:spcAft>
              <a:buSzPts val="1600"/>
              <a:buChar char="●"/>
            </a:pPr>
            <a:r>
              <a:rPr lang="en" sz="1600" u="sng">
                <a:solidFill>
                  <a:schemeClr val="hlink"/>
                </a:solidFill>
                <a:hlinkClick r:id="rId6"/>
              </a:rPr>
              <a:t>Pro Football Focus (PFF) - Player Grades</a:t>
            </a:r>
            <a:r>
              <a:rPr lang="en" sz="1600"/>
              <a:t> </a:t>
            </a:r>
            <a:endParaRPr sz="1600"/>
          </a:p>
        </p:txBody>
      </p:sp>
      <p:pic>
        <p:nvPicPr>
          <p:cNvPr id="285" name="Google Shape;285;p14"/>
          <p:cNvPicPr preferRelativeResize="0"/>
          <p:nvPr/>
        </p:nvPicPr>
        <p:blipFill>
          <a:blip r:embed="rId7">
            <a:alphaModFix/>
          </a:blip>
          <a:stretch>
            <a:fillRect/>
          </a:stretch>
        </p:blipFill>
        <p:spPr>
          <a:xfrm>
            <a:off x="6157025" y="3093875"/>
            <a:ext cx="2354576" cy="13244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Direction &amp; Questions</a:t>
            </a:r>
            <a:endParaRPr/>
          </a:p>
        </p:txBody>
      </p:sp>
      <p:sp>
        <p:nvSpPr>
          <p:cNvPr id="291" name="Google Shape;291;p15"/>
          <p:cNvSpPr txBox="1"/>
          <p:nvPr>
            <p:ph idx="1" type="body"/>
          </p:nvPr>
        </p:nvSpPr>
        <p:spPr>
          <a:xfrm>
            <a:off x="1303800" y="1228050"/>
            <a:ext cx="7030500" cy="2541600"/>
          </a:xfrm>
          <a:prstGeom prst="rect">
            <a:avLst/>
          </a:prstGeom>
        </p:spPr>
        <p:txBody>
          <a:bodyPr anchorCtr="0" anchor="t" bIns="91425" lIns="91425" spcFirstLastPara="1" rIns="91425" wrap="square" tIns="91425">
            <a:normAutofit fontScale="92500" lnSpcReduction="20000"/>
          </a:bodyPr>
          <a:lstStyle/>
          <a:p>
            <a:pPr indent="-322580" lvl="0" marL="457200" rtl="0" algn="l">
              <a:spcBef>
                <a:spcPts val="0"/>
              </a:spcBef>
              <a:spcAft>
                <a:spcPts val="0"/>
              </a:spcAft>
              <a:buSzPct val="100000"/>
              <a:buChar char="●"/>
            </a:pPr>
            <a:r>
              <a:rPr lang="en" sz="1600"/>
              <a:t>Overall Question: How do player’s Wonderlic Test scores correlate to their performance in the NFL?</a:t>
            </a:r>
            <a:endParaRPr sz="1600"/>
          </a:p>
          <a:p>
            <a:pPr indent="-322580" lvl="1" marL="914400" rtl="0" algn="l">
              <a:spcBef>
                <a:spcPts val="0"/>
              </a:spcBef>
              <a:spcAft>
                <a:spcPts val="0"/>
              </a:spcAft>
              <a:buSzPct val="100000"/>
              <a:buChar char="○"/>
            </a:pPr>
            <a:r>
              <a:rPr lang="en" sz="1600"/>
              <a:t>The</a:t>
            </a:r>
            <a:r>
              <a:rPr lang="en" sz="1600"/>
              <a:t> Wonderlic Test is a cognitive ability test that all players take at the NFL combine in the beginning of their careers</a:t>
            </a:r>
            <a:endParaRPr sz="1600"/>
          </a:p>
          <a:p>
            <a:pPr indent="-322580" lvl="0" marL="457200" rtl="0" algn="l">
              <a:spcBef>
                <a:spcPts val="0"/>
              </a:spcBef>
              <a:spcAft>
                <a:spcPts val="0"/>
              </a:spcAft>
              <a:buSzPct val="100000"/>
              <a:buChar char="●"/>
            </a:pPr>
            <a:r>
              <a:rPr lang="en" sz="1600"/>
              <a:t>Potential metrics to measure performance</a:t>
            </a:r>
            <a:endParaRPr sz="1600"/>
          </a:p>
          <a:p>
            <a:pPr indent="-322580" lvl="1" marL="914400" rtl="0" algn="l">
              <a:spcBef>
                <a:spcPts val="0"/>
              </a:spcBef>
              <a:spcAft>
                <a:spcPts val="0"/>
              </a:spcAft>
              <a:buSzPct val="100000"/>
              <a:buChar char="○"/>
            </a:pPr>
            <a:r>
              <a:rPr lang="en" sz="1600"/>
              <a:t>Salary</a:t>
            </a:r>
            <a:endParaRPr sz="1600"/>
          </a:p>
          <a:p>
            <a:pPr indent="-322580" lvl="1" marL="914400" rtl="0" algn="l">
              <a:spcBef>
                <a:spcPts val="0"/>
              </a:spcBef>
              <a:spcAft>
                <a:spcPts val="0"/>
              </a:spcAft>
              <a:buSzPct val="100000"/>
              <a:buChar char="○"/>
            </a:pPr>
            <a:r>
              <a:rPr lang="en" sz="1600"/>
              <a:t>Average yards/points/blocks (separated by position)</a:t>
            </a:r>
            <a:endParaRPr sz="1600"/>
          </a:p>
          <a:p>
            <a:pPr indent="-322580" lvl="1" marL="914400" rtl="0" algn="l">
              <a:spcBef>
                <a:spcPts val="0"/>
              </a:spcBef>
              <a:spcAft>
                <a:spcPts val="0"/>
              </a:spcAft>
              <a:buSzPct val="100000"/>
              <a:buChar char="○"/>
            </a:pPr>
            <a:r>
              <a:rPr lang="en" sz="1600"/>
              <a:t>Awards </a:t>
            </a:r>
            <a:endParaRPr sz="1600"/>
          </a:p>
          <a:p>
            <a:pPr indent="-322580" lvl="1" marL="914400" rtl="0" algn="l">
              <a:spcBef>
                <a:spcPts val="0"/>
              </a:spcBef>
              <a:spcAft>
                <a:spcPts val="0"/>
              </a:spcAft>
              <a:buSzPct val="100000"/>
              <a:buChar char="○"/>
            </a:pPr>
            <a:r>
              <a:rPr lang="en" sz="1600"/>
              <a:t>Sports valuation ratings</a:t>
            </a:r>
            <a:endParaRPr sz="1600"/>
          </a:p>
          <a:p>
            <a:pPr indent="-322580" lvl="1" marL="914400" rtl="0" algn="l">
              <a:spcBef>
                <a:spcPts val="0"/>
              </a:spcBef>
              <a:spcAft>
                <a:spcPts val="0"/>
              </a:spcAft>
              <a:buSzPct val="100000"/>
              <a:buChar char="○"/>
            </a:pPr>
            <a:r>
              <a:rPr lang="en" sz="1600"/>
              <a:t>True Value Rating (Salary vs. Production Points)</a:t>
            </a:r>
            <a:endParaRPr sz="1600"/>
          </a:p>
          <a:p>
            <a:pPr indent="-322580" lvl="1" marL="914400" rtl="0" algn="l">
              <a:spcBef>
                <a:spcPts val="0"/>
              </a:spcBef>
              <a:spcAft>
                <a:spcPts val="0"/>
              </a:spcAft>
              <a:buSzPct val="100000"/>
              <a:buChar char="○"/>
            </a:pPr>
            <a:r>
              <a:rPr lang="en" sz="1600"/>
              <a:t>PFF Grade</a:t>
            </a:r>
            <a:endParaRPr sz="1600"/>
          </a:p>
        </p:txBody>
      </p:sp>
      <p:pic>
        <p:nvPicPr>
          <p:cNvPr id="292" name="Google Shape;292;p15"/>
          <p:cNvPicPr preferRelativeResize="0"/>
          <p:nvPr/>
        </p:nvPicPr>
        <p:blipFill>
          <a:blip r:embed="rId3">
            <a:alphaModFix/>
          </a:blip>
          <a:stretch>
            <a:fillRect/>
          </a:stretch>
        </p:blipFill>
        <p:spPr>
          <a:xfrm>
            <a:off x="3671275" y="3679801"/>
            <a:ext cx="2295549" cy="1287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Additional Information</a:t>
            </a:r>
            <a:endParaRPr/>
          </a:p>
        </p:txBody>
      </p:sp>
      <p:sp>
        <p:nvSpPr>
          <p:cNvPr id="298" name="Google Shape;298;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Challenges</a:t>
            </a:r>
            <a:endParaRPr sz="1600"/>
          </a:p>
          <a:p>
            <a:pPr indent="-330200" lvl="1" marL="914400" rtl="0" algn="l">
              <a:spcBef>
                <a:spcPts val="0"/>
              </a:spcBef>
              <a:spcAft>
                <a:spcPts val="0"/>
              </a:spcAft>
              <a:buSzPts val="1600"/>
              <a:buChar char="○"/>
            </a:pPr>
            <a:r>
              <a:rPr lang="en" sz="1600"/>
              <a:t>How to accurately aggregate all the data so it makes sense</a:t>
            </a:r>
            <a:endParaRPr sz="1600"/>
          </a:p>
          <a:p>
            <a:pPr indent="-330200" lvl="1" marL="914400" rtl="0" algn="l">
              <a:spcBef>
                <a:spcPts val="0"/>
              </a:spcBef>
              <a:spcAft>
                <a:spcPts val="0"/>
              </a:spcAft>
              <a:buSzPts val="1600"/>
              <a:buChar char="○"/>
            </a:pPr>
            <a:r>
              <a:rPr lang="en" sz="1600"/>
              <a:t>Inability to drive insight based on our metrics</a:t>
            </a:r>
            <a:endParaRPr sz="1600"/>
          </a:p>
          <a:p>
            <a:pPr indent="-330200" lvl="1" marL="914400" rtl="0" algn="l">
              <a:spcBef>
                <a:spcPts val="0"/>
              </a:spcBef>
              <a:spcAft>
                <a:spcPts val="0"/>
              </a:spcAft>
              <a:buSzPts val="1600"/>
              <a:buChar char="○"/>
            </a:pPr>
            <a:r>
              <a:rPr lang="en" sz="1600"/>
              <a:t>Comparing player performance contributable to team performance might be rather difficult</a:t>
            </a:r>
            <a:endParaRPr sz="1600"/>
          </a:p>
          <a:p>
            <a:pPr indent="-330200" lvl="0" marL="457200" rtl="0" algn="l">
              <a:spcBef>
                <a:spcPts val="0"/>
              </a:spcBef>
              <a:spcAft>
                <a:spcPts val="0"/>
              </a:spcAft>
              <a:buSzPts val="1600"/>
              <a:buChar char="●"/>
            </a:pPr>
            <a:r>
              <a:rPr lang="en" sz="1600"/>
              <a:t>Tools We Plan on Using and Testing</a:t>
            </a:r>
            <a:endParaRPr sz="1600"/>
          </a:p>
          <a:p>
            <a:pPr indent="-330200" lvl="1" marL="914400" rtl="0" algn="l">
              <a:spcBef>
                <a:spcPts val="0"/>
              </a:spcBef>
              <a:spcAft>
                <a:spcPts val="0"/>
              </a:spcAft>
              <a:buSzPts val="1600"/>
              <a:buChar char="○"/>
            </a:pPr>
            <a:r>
              <a:rPr b="1" lang="en" sz="1600"/>
              <a:t>R and Rstudio</a:t>
            </a:r>
            <a:r>
              <a:rPr lang="en" sz="1600"/>
              <a:t> - aggregate the data</a:t>
            </a:r>
            <a:endParaRPr sz="1600"/>
          </a:p>
          <a:p>
            <a:pPr indent="-330200" lvl="1" marL="914400" rtl="0" algn="l">
              <a:spcBef>
                <a:spcPts val="0"/>
              </a:spcBef>
              <a:spcAft>
                <a:spcPts val="0"/>
              </a:spcAft>
              <a:buSzPts val="1600"/>
              <a:buChar char="○"/>
            </a:pPr>
            <a:r>
              <a:rPr b="1" lang="en" sz="1600"/>
              <a:t>Tableau or Power BI</a:t>
            </a:r>
            <a:r>
              <a:rPr lang="en" sz="1600"/>
              <a:t> - visualize the data and drive insight</a:t>
            </a:r>
            <a:endParaRPr sz="1600"/>
          </a:p>
        </p:txBody>
      </p:sp>
      <p:pic>
        <p:nvPicPr>
          <p:cNvPr id="299" name="Google Shape;299;p16"/>
          <p:cNvPicPr preferRelativeResize="0"/>
          <p:nvPr/>
        </p:nvPicPr>
        <p:blipFill>
          <a:blip r:embed="rId3">
            <a:alphaModFix/>
          </a:blip>
          <a:stretch>
            <a:fillRect/>
          </a:stretch>
        </p:blipFill>
        <p:spPr>
          <a:xfrm>
            <a:off x="5774838" y="354488"/>
            <a:ext cx="2619375" cy="1743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